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95" r:id="rId2"/>
    <p:sldId id="257" r:id="rId3"/>
    <p:sldId id="313" r:id="rId4"/>
    <p:sldId id="312" r:id="rId5"/>
    <p:sldId id="375" r:id="rId6"/>
    <p:sldId id="392" r:id="rId7"/>
    <p:sldId id="385" r:id="rId8"/>
    <p:sldId id="391" r:id="rId9"/>
    <p:sldId id="393" r:id="rId10"/>
    <p:sldId id="342" r:id="rId11"/>
    <p:sldId id="394" r:id="rId12"/>
    <p:sldId id="395" r:id="rId13"/>
    <p:sldId id="315" r:id="rId14"/>
    <p:sldId id="316" r:id="rId15"/>
    <p:sldId id="336" r:id="rId16"/>
    <p:sldId id="396" r:id="rId17"/>
  </p:sldIdLst>
  <p:sldSz cx="12192000" cy="6858000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97" autoAdjust="0"/>
    <p:restoredTop sz="84535" autoAdjust="0"/>
  </p:normalViewPr>
  <p:slideViewPr>
    <p:cSldViewPr snapToGrid="0">
      <p:cViewPr varScale="1">
        <p:scale>
          <a:sx n="58" d="100"/>
          <a:sy n="58" d="100"/>
        </p:scale>
        <p:origin x="84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80C4B55-73A6-42EA-9AD9-882545E890F9}" type="datetimeFigureOut">
              <a:rPr lang="en-US"/>
              <a:pPr>
                <a:defRPr/>
              </a:pPr>
              <a:t>10/8/2018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7BEADB4-4A97-476D-90EF-E4D4377246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C57BC58-972D-4C96-9429-E9DD3DD9B44A}" type="datetimeFigureOut">
              <a:rPr lang="en-US"/>
              <a:pPr>
                <a:defRPr/>
              </a:pPr>
              <a:t>10/8/2018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4EBF6B8-FAAE-466B-9AC0-CCBF3956CF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C644EF-893D-4104-8E4C-8BF026C1C68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2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20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D5BE8C-A064-414B-83B4-4E16FA1D2F1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9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29732" name="Slide Number Placeholder 3"/>
          <p:cNvSpPr txBox="1">
            <a:spLocks noGrp="1"/>
          </p:cNvSpPr>
          <p:nvPr/>
        </p:nvSpPr>
        <p:spPr bwMode="auto">
          <a:xfrm>
            <a:off x="3897313" y="8829675"/>
            <a:ext cx="2982912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446" tIns="46223" rIns="92446" bIns="46223" anchor="b"/>
          <a:lstStyle/>
          <a:p>
            <a:pPr algn="r"/>
            <a:fld id="{D300D45B-CA4A-44D7-8D32-43B52A4738B5}" type="slidenum">
              <a:rPr lang="en-US" sz="1200">
                <a:latin typeface="Calibri" pitchFamily="34" charset="0"/>
              </a:rPr>
              <a:pPr algn="r"/>
              <a:t>11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1780" name="Slide Number Placeholder 3"/>
          <p:cNvSpPr txBox="1">
            <a:spLocks noGrp="1"/>
          </p:cNvSpPr>
          <p:nvPr/>
        </p:nvSpPr>
        <p:spPr bwMode="auto">
          <a:xfrm>
            <a:off x="3897313" y="8829675"/>
            <a:ext cx="2982912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446" tIns="46223" rIns="92446" bIns="46223" anchor="b"/>
          <a:lstStyle/>
          <a:p>
            <a:pPr algn="r"/>
            <a:fld id="{CE2171A1-8B96-4A8D-837C-8424C365054C}" type="slidenum">
              <a:rPr lang="en-US" sz="1200">
                <a:latin typeface="Calibri" pitchFamily="34" charset="0"/>
              </a:rPr>
              <a:pPr algn="r"/>
              <a:t>12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2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871735-C08B-4DDD-B4E3-E58403D7219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874125-CD3E-4589-9A71-12D9DEFC599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0547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63B523-B34C-47BA-861A-48514E4172C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0547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63B523-B34C-47BA-861A-48514E4172C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148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8194A3-BC90-4257-8467-6FF424205CF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F5038D-FB2B-4734-AAF4-1F2A7D179C4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3781F3-A93F-4745-B2FE-720D33D9EEF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8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793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87C7A8-FC4C-45AE-9560-C80E952D020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4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4372" name="Slide Number Placeholder 3"/>
          <p:cNvSpPr txBox="1">
            <a:spLocks noGrp="1"/>
          </p:cNvSpPr>
          <p:nvPr/>
        </p:nvSpPr>
        <p:spPr bwMode="auto">
          <a:xfrm>
            <a:off x="3897313" y="8829675"/>
            <a:ext cx="2982912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446" tIns="46223" rIns="92446" bIns="46223" anchor="b"/>
          <a:lstStyle/>
          <a:p>
            <a:pPr algn="r"/>
            <a:fld id="{C5644B04-89DE-49CF-93E8-A23B3FDFB187}" type="slidenum">
              <a:rPr lang="en-US" sz="1200">
                <a:latin typeface="Calibri" pitchFamily="34" charset="0"/>
              </a:rPr>
              <a:pPr algn="r"/>
              <a:t>6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4D281-54E2-4ECB-A225-92C8B025E365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083" name="Slide Number Placeholder 3"/>
          <p:cNvSpPr txBox="1">
            <a:spLocks noGrp="1"/>
          </p:cNvSpPr>
          <p:nvPr/>
        </p:nvSpPr>
        <p:spPr bwMode="auto">
          <a:xfrm>
            <a:off x="3897313" y="8829675"/>
            <a:ext cx="2982912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446" tIns="46223" rIns="92446" bIns="46223" anchor="b"/>
          <a:lstStyle/>
          <a:p>
            <a:pPr algn="r"/>
            <a:fld id="{EEA28821-EA5C-4C67-91DD-18EA9B15627A}" type="slidenum">
              <a:rPr lang="en-US" sz="1200">
                <a:latin typeface="Calibri" pitchFamily="34" charset="0"/>
              </a:rPr>
              <a:pPr algn="r"/>
              <a:t>8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5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25636" name="Slide Number Placeholder 3"/>
          <p:cNvSpPr txBox="1">
            <a:spLocks noGrp="1"/>
          </p:cNvSpPr>
          <p:nvPr/>
        </p:nvSpPr>
        <p:spPr bwMode="auto">
          <a:xfrm>
            <a:off x="3897313" y="8829675"/>
            <a:ext cx="2982912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446" tIns="46223" rIns="92446" bIns="46223" anchor="b"/>
          <a:lstStyle/>
          <a:p>
            <a:pPr algn="r"/>
            <a:fld id="{C6B29F8E-8260-44FA-8508-91A64EE2912F}" type="slidenum">
              <a:rPr lang="en-US" sz="1200">
                <a:latin typeface="Calibri" pitchFamily="34" charset="0"/>
              </a:rPr>
              <a:pPr algn="r"/>
              <a:t>9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3EF83-82AB-459C-B7BB-03DC2DA50AB1}" type="datetimeFigureOut">
              <a:rPr lang="en-US"/>
              <a:pPr>
                <a:defRPr/>
              </a:pPr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B1E84-0820-46C2-802A-AF86ECB053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D5A29-74FD-4091-A03C-7644BE6B30B3}" type="datetimeFigureOut">
              <a:rPr lang="en-US"/>
              <a:pPr>
                <a:defRPr/>
              </a:pPr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1C938-DCE3-40A0-BE53-0E94E74A13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2F03A-012B-4BF5-B7A6-17AB9BA38B4B}" type="datetimeFigureOut">
              <a:rPr lang="en-US"/>
              <a:pPr>
                <a:defRPr/>
              </a:pPr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80AEA-E24E-4772-A72D-A30377FAC1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,  5 Pillars smal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/>
          <p:nvPr userDrawn="1"/>
        </p:nvSpPr>
        <p:spPr>
          <a:xfrm>
            <a:off x="0" y="0"/>
            <a:ext cx="12192000" cy="12144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Freeform: Shape 10"/>
          <p:cNvSpPr/>
          <p:nvPr userDrawn="1"/>
        </p:nvSpPr>
        <p:spPr>
          <a:xfrm>
            <a:off x="130175" y="0"/>
            <a:ext cx="2749550" cy="1365250"/>
          </a:xfrm>
          <a:custGeom>
            <a:avLst/>
            <a:gdLst>
              <a:gd name="connsiteX0" fmla="*/ 0 w 4741280"/>
              <a:gd name="connsiteY0" fmla="*/ 0 h 2353474"/>
              <a:gd name="connsiteX1" fmla="*/ 4741280 w 4741280"/>
              <a:gd name="connsiteY1" fmla="*/ 0 h 2353474"/>
              <a:gd name="connsiteX2" fmla="*/ 4729949 w 4741280"/>
              <a:gd name="connsiteY2" fmla="*/ 224399 h 2353474"/>
              <a:gd name="connsiteX3" fmla="*/ 2370640 w 4741280"/>
              <a:gd name="connsiteY3" fmla="*/ 2353474 h 2353474"/>
              <a:gd name="connsiteX4" fmla="*/ 11331 w 4741280"/>
              <a:gd name="connsiteY4" fmla="*/ 224399 h 2353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41280" h="2353474">
                <a:moveTo>
                  <a:pt x="0" y="0"/>
                </a:moveTo>
                <a:lnTo>
                  <a:pt x="4741280" y="0"/>
                </a:lnTo>
                <a:lnTo>
                  <a:pt x="4729949" y="224399"/>
                </a:lnTo>
                <a:cubicBezTo>
                  <a:pt x="4608502" y="1420269"/>
                  <a:pt x="3598552" y="2353474"/>
                  <a:pt x="2370640" y="2353474"/>
                </a:cubicBezTo>
                <a:cubicBezTo>
                  <a:pt x="1142728" y="2353474"/>
                  <a:pt x="132779" y="1420269"/>
                  <a:pt x="11331" y="224399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98127"/>
            <a:ext cx="3714704" cy="2524794"/>
          </a:xfrm>
        </p:spPr>
        <p:txBody>
          <a:bodyPr/>
          <a:lstStyle>
            <a:lvl1pPr algn="ctr">
              <a:spcAft>
                <a:spcPts val="3000"/>
              </a:spcAft>
              <a:defRPr sz="2400">
                <a:gradFill>
                  <a:gsLst>
                    <a:gs pos="15000">
                      <a:schemeClr val="tx2"/>
                    </a:gs>
                    <a:gs pos="47000">
                      <a:schemeClr val="tx2"/>
                    </a:gs>
                  </a:gsLst>
                  <a:lin ang="5400000" scaled="1"/>
                </a:gradFill>
                <a:latin typeface="Segoe UI Semilight" panose="020B0402040204020203" pitchFamily="34" charset="0"/>
                <a:cs typeface="Segoe UI Semilight" panose="020B0402040204020203" pitchFamily="34" charset="0"/>
              </a:defRPr>
            </a:lvl1pPr>
            <a:lvl2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lang="en-US" sz="2000" kern="1200" dirty="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2pPr>
            <a:lvl3pPr algn="ctr">
              <a:defRPr sz="1800"/>
            </a:lvl3pPr>
            <a:lvl4pPr algn="ctr">
              <a:defRPr sz="1800">
                <a:latin typeface="+mn-lt"/>
              </a:defRPr>
            </a:lvl4pPr>
            <a:lvl5pPr algn="ctr">
              <a:defRPr sz="1600">
                <a:latin typeface="+mn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4"/>
          </p:nvPr>
        </p:nvSpPr>
        <p:spPr>
          <a:xfrm>
            <a:off x="4168631" y="2598127"/>
            <a:ext cx="3840480" cy="2524794"/>
          </a:xfrm>
        </p:spPr>
        <p:txBody>
          <a:bodyPr/>
          <a:lstStyle>
            <a:lvl1pPr algn="ctr">
              <a:defRPr lang="en-US" sz="2400" kern="1200" dirty="0">
                <a:gradFill>
                  <a:gsLst>
                    <a:gs pos="15000">
                      <a:schemeClr val="tx2"/>
                    </a:gs>
                    <a:gs pos="47000">
                      <a:schemeClr val="tx2"/>
                    </a:gs>
                  </a:gsLst>
                  <a:lin ang="5400000" scaled="1"/>
                </a:gra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1pPr>
            <a:lvl2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lang="en-US" sz="2000" kern="1200" dirty="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2pPr>
            <a:lvl3pPr algn="ctr">
              <a:defRPr sz="1800"/>
            </a:lvl3pPr>
            <a:lvl4pPr algn="ctr">
              <a:defRPr sz="1800">
                <a:latin typeface="+mn-lt"/>
              </a:defRPr>
            </a:lvl4pPr>
            <a:lvl5pPr algn="ctr">
              <a:defRPr sz="1600">
                <a:latin typeface="+mn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5"/>
          </p:nvPr>
        </p:nvSpPr>
        <p:spPr>
          <a:xfrm>
            <a:off x="8158238" y="2598127"/>
            <a:ext cx="3773077" cy="2524794"/>
          </a:xfrm>
        </p:spPr>
        <p:txBody>
          <a:bodyPr/>
          <a:lstStyle>
            <a:lvl1pPr algn="ctr">
              <a:defRPr lang="en-US" sz="2400" kern="1200" dirty="0">
                <a:gradFill>
                  <a:gsLst>
                    <a:gs pos="15000">
                      <a:schemeClr val="tx2"/>
                    </a:gs>
                    <a:gs pos="47000">
                      <a:schemeClr val="tx2"/>
                    </a:gs>
                  </a:gsLst>
                  <a:lin ang="5400000" scaled="1"/>
                </a:gra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1pPr>
            <a:lvl2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lang="en-US" sz="2000" kern="1200" dirty="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2pPr>
            <a:lvl3pPr algn="ctr">
              <a:defRPr sz="1800"/>
            </a:lvl3pPr>
            <a:lvl4pPr algn="ctr">
              <a:defRPr sz="1800">
                <a:latin typeface="+mn-lt"/>
              </a:defRPr>
            </a:lvl4pPr>
            <a:lvl5pPr algn="ctr">
              <a:defRPr sz="1600">
                <a:latin typeface="+mn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322" y="339408"/>
            <a:ext cx="2375877" cy="535531"/>
          </a:xfrm>
        </p:spPr>
        <p:txBody>
          <a:bodyPr/>
          <a:lstStyle>
            <a:lvl1pPr algn="ctr">
              <a:defRPr lang="en-US" sz="3200" b="0" i="0" kern="1200" spc="60" baseline="0" dirty="0">
                <a:solidFill>
                  <a:schemeClr val="bg1"/>
                </a:solidFill>
                <a:latin typeface="+mj-lt"/>
                <a:ea typeface="+mn-ea"/>
                <a:cs typeface="Segoe UI Semilight" panose="020B04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879003" y="419100"/>
            <a:ext cx="9084398" cy="13700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Slide Number Placeholder 7"/>
          <p:cNvSpPr>
            <a:spLocks noGrp="1"/>
          </p:cNvSpPr>
          <p:nvPr>
            <p:ph type="sldNum" sz="quarter" idx="17"/>
          </p:nvPr>
        </p:nvSpPr>
        <p:spPr>
          <a:xfrm>
            <a:off x="11668125" y="6484938"/>
            <a:ext cx="523875" cy="365125"/>
          </a:xfrm>
        </p:spPr>
        <p:txBody>
          <a:bodyPr wrap="none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75A2547-A1F5-4B8E-857D-F36486BF6F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DIVIDER with numb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18"/>
          <p:cNvSpPr/>
          <p:nvPr userDrawn="1"/>
        </p:nvSpPr>
        <p:spPr>
          <a:xfrm>
            <a:off x="3803650" y="-65088"/>
            <a:ext cx="4584700" cy="2297113"/>
          </a:xfrm>
          <a:custGeom>
            <a:avLst/>
            <a:gdLst>
              <a:gd name="connsiteX0" fmla="*/ 278 w 4584526"/>
              <a:gd name="connsiteY0" fmla="*/ 0 h 2297766"/>
              <a:gd name="connsiteX1" fmla="*/ 4584248 w 4584526"/>
              <a:gd name="connsiteY1" fmla="*/ 0 h 2297766"/>
              <a:gd name="connsiteX2" fmla="*/ 4584526 w 4584526"/>
              <a:gd name="connsiteY2" fmla="*/ 5503 h 2297766"/>
              <a:gd name="connsiteX3" fmla="*/ 2292263 w 4584526"/>
              <a:gd name="connsiteY3" fmla="*/ 2297766 h 2297766"/>
              <a:gd name="connsiteX4" fmla="*/ 0 w 4584526"/>
              <a:gd name="connsiteY4" fmla="*/ 5503 h 2297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84526" h="2297766">
                <a:moveTo>
                  <a:pt x="278" y="0"/>
                </a:moveTo>
                <a:lnTo>
                  <a:pt x="4584248" y="0"/>
                </a:lnTo>
                <a:lnTo>
                  <a:pt x="4584526" y="5503"/>
                </a:lnTo>
                <a:cubicBezTo>
                  <a:pt x="4584526" y="1271485"/>
                  <a:pt x="3558245" y="2297766"/>
                  <a:pt x="2292263" y="2297766"/>
                </a:cubicBezTo>
                <a:cubicBezTo>
                  <a:pt x="1026281" y="2297766"/>
                  <a:pt x="0" y="1271485"/>
                  <a:pt x="0" y="5503"/>
                </a:cubicBezTo>
                <a:close/>
              </a:path>
            </a:pathLst>
          </a:cu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 dirty="0">
              <a:solidFill>
                <a:srgbClr val="FFFFFF"/>
              </a:solidFill>
              <a:latin typeface="Segoe UI"/>
              <a:cs typeface="+mn-cs"/>
            </a:endParaRPr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2995" y="3383280"/>
            <a:ext cx="11660405" cy="625641"/>
          </a:xfrm>
          <a:prstGeom prst="rect">
            <a:avLst/>
          </a:prstGeom>
        </p:spPr>
        <p:txBody>
          <a:bodyPr lIns="457200" rIns="45720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b="1" i="0" kern="1200" spc="40" baseline="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923323" y="186061"/>
            <a:ext cx="4376615" cy="627351"/>
          </a:xfrm>
        </p:spPr>
        <p:txBody>
          <a:bodyPr/>
          <a:lstStyle>
            <a:lvl1pPr algn="ctr">
              <a:defRPr sz="2000">
                <a:solidFill>
                  <a:schemeClr val="bg1"/>
                </a:solidFill>
              </a:defRPr>
            </a:lvl1pPr>
            <a:lvl2pPr algn="ctr">
              <a:defRPr sz="1400"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04801" y="4206240"/>
            <a:ext cx="11658600" cy="424732"/>
          </a:xfrm>
        </p:spPr>
        <p:txBody>
          <a:bodyPr lIns="457200" rIns="45720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kumimoji="0" lang="en-US" sz="2400" b="0" i="0" u="none" strike="noStrike" kern="1200" cap="none" spc="0" normalizeH="0" baseline="0">
                <a:ln>
                  <a:noFill/>
                </a:ln>
                <a:solidFill>
                  <a:srgbClr val="FFFFFF">
                    <a:lumMod val="85000"/>
                    <a:lumOff val="15000"/>
                  </a:srgbClr>
                </a:solidFill>
                <a:effectLst/>
                <a:uLnTx/>
                <a:uFillTx/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737094" y="1007413"/>
            <a:ext cx="792205" cy="1200329"/>
          </a:xfrm>
        </p:spPr>
        <p:txBody>
          <a:bodyPr wrap="none" anchor="ctr"/>
          <a:lstStyle>
            <a:lvl1pPr algn="ctr">
              <a:defRPr kumimoji="0" lang="en-US" sz="8000" b="1" i="0" u="none" strike="noStrike" kern="1200" cap="none" spc="0" normalizeH="0" baseline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50-50 Left Photo Layou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 bwMode="ltGray">
          <a:xfrm flipH="1">
            <a:off x="-1" y="0"/>
            <a:ext cx="6094444" cy="6856100"/>
          </a:xfrm>
          <a:blipFill>
            <a:blip r:embed="rId2"/>
            <a:stretch>
              <a:fillRect/>
            </a:stretch>
          </a:blipFill>
        </p:spPr>
        <p:txBody>
          <a:bodyPr tIns="548640" rtlCol="0" anchor="ctr">
            <a:noAutofit/>
          </a:bodyPr>
          <a:lstStyle>
            <a:lvl1pPr marL="0" indent="0" algn="ctr">
              <a:buNone/>
              <a:defRPr sz="1568" b="1" cap="none" baseline="0">
                <a:gradFill>
                  <a:gsLst>
                    <a:gs pos="0">
                      <a:srgbClr val="FFFFFF"/>
                    </a:gs>
                    <a:gs pos="27000">
                      <a:srgbClr val="FFFFFF"/>
                    </a:gs>
                  </a:gsLst>
                  <a:lin ang="5400000" scaled="0"/>
                </a:gradFill>
                <a:latin typeface="+mn-lt"/>
              </a:defRPr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096000" y="2356398"/>
            <a:ext cx="6096000" cy="2145203"/>
          </a:xfr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  <a:buNone/>
              <a:defRPr lang="en-US" sz="3600" b="0" i="0" kern="1200" spc="0" baseline="0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defRPr>
            </a:lvl1pPr>
            <a:lvl2pPr algn="ctr">
              <a:spcBef>
                <a:spcPts val="0"/>
              </a:spcBef>
              <a:spcAft>
                <a:spcPts val="600"/>
              </a:spcAft>
              <a:defRPr sz="2800"/>
            </a:lvl2pPr>
            <a:lvl3pPr algn="ctr">
              <a:spcBef>
                <a:spcPts val="0"/>
              </a:spcBef>
              <a:spcAft>
                <a:spcPts val="600"/>
              </a:spcAft>
              <a:defRPr lang="en-US" sz="2400" b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algn="ctr">
              <a:spcBef>
                <a:spcPts val="0"/>
              </a:spcBef>
              <a:spcAft>
                <a:spcPts val="600"/>
              </a:spcAft>
              <a:defRPr sz="2000" b="1"/>
            </a:lvl4pPr>
            <a:lvl5pPr algn="ctr">
              <a:spcBef>
                <a:spcPts val="0"/>
              </a:spcBef>
              <a:spcAft>
                <a:spcPts val="600"/>
              </a:spcAft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1668125" y="6484938"/>
            <a:ext cx="523875" cy="365125"/>
          </a:xfrm>
        </p:spPr>
        <p:txBody>
          <a:bodyPr wrap="none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9B5A551-D15F-4E4C-B37B-6A3CD23C23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4C6A9-7A10-4374-A331-D4580A798F2C}" type="datetimeFigureOut">
              <a:rPr lang="en-US"/>
              <a:pPr>
                <a:defRPr/>
              </a:pPr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84F68-7090-4E1D-AE65-2B2E298DB2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DB492-F9C0-460F-A46A-E246FE65757B}" type="datetimeFigureOut">
              <a:rPr lang="en-US"/>
              <a:pPr>
                <a:defRPr/>
              </a:pPr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8069F-CC5B-4D82-B0AE-8CE60A91DB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3E7DD-301D-4906-95F8-E4CB04D3687D}" type="datetimeFigureOut">
              <a:rPr lang="en-US"/>
              <a:pPr>
                <a:defRPr/>
              </a:pPr>
              <a:t>10/8/2018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626F5-6896-4C6F-A89C-0E0A9225BA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0ED05-E38A-41DB-B4E6-53996B525CAE}" type="datetimeFigureOut">
              <a:rPr lang="en-US"/>
              <a:pPr>
                <a:defRPr/>
              </a:pPr>
              <a:t>10/8/2018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9AFA5-97A1-4715-A4D8-8118E1A765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084A9-560C-4C2D-A8B9-987414C2B2A9}" type="datetimeFigureOut">
              <a:rPr lang="en-US"/>
              <a:pPr>
                <a:defRPr/>
              </a:pPr>
              <a:t>10/8/2018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C20E7-2642-4A20-88D8-D5C1CBCEB4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CCD9C-C974-44E3-A102-2836B39A6C20}" type="datetimeFigureOut">
              <a:rPr lang="en-US"/>
              <a:pPr>
                <a:defRPr/>
              </a:pPr>
              <a:t>10/8/2018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D579E-2E0C-48EA-9820-81B26E8DAF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A7D52-23A4-491B-9AA1-EB4CEB0F5059}" type="datetimeFigureOut">
              <a:rPr lang="en-US"/>
              <a:pPr>
                <a:defRPr/>
              </a:pPr>
              <a:t>10/8/2018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5E66F-4E47-4AC2-BDB2-67DFFD7E8F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25FC7-4CF4-422E-AAF8-6E7FC5C940C9}" type="datetimeFigureOut">
              <a:rPr lang="en-US"/>
              <a:pPr>
                <a:defRPr/>
              </a:pPr>
              <a:t>10/8/2018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9FB58-A46B-4763-862A-DB4BD74707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57FE65F-B221-4E58-8562-C488F59E85F0}" type="datetimeFigureOut">
              <a:rPr lang="en-US"/>
              <a:pPr>
                <a:defRPr/>
              </a:pPr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69D798-E8AD-4549-8025-D638987F45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64" r:id="rId12"/>
    <p:sldLayoutId id="2147483665" r:id="rId13"/>
    <p:sldLayoutId id="2147483666" r:id="rId14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3"/>
          <p:cNvSpPr>
            <a:spLocks noGrp="1"/>
          </p:cNvSpPr>
          <p:nvPr>
            <p:ph type="title"/>
          </p:nvPr>
        </p:nvSpPr>
        <p:spPr>
          <a:xfrm>
            <a:off x="520700" y="360363"/>
            <a:ext cx="10620375" cy="2555875"/>
          </a:xfrm>
        </p:spPr>
        <p:txBody>
          <a:bodyPr/>
          <a:lstStyle/>
          <a:p>
            <a:pPr eaLnBrk="1" hangingPunct="1"/>
            <a:r>
              <a:rPr lang="en-US" sz="5400" b="1" smtClean="0">
                <a:solidFill>
                  <a:srgbClr val="003B71"/>
                </a:solidFill>
                <a:latin typeface="Alegreya"/>
              </a:rPr>
              <a:t>The Cost of School Security</a:t>
            </a:r>
            <a:endParaRPr lang="en-US" sz="5400" b="1" smtClean="0">
              <a:latin typeface="Alegreya"/>
            </a:endParaRPr>
          </a:p>
        </p:txBody>
      </p:sp>
      <p:sp>
        <p:nvSpPr>
          <p:cNvPr id="19458" name="TextBox 5"/>
          <p:cNvSpPr txBox="1">
            <a:spLocks noChangeArrowheads="1"/>
          </p:cNvSpPr>
          <p:nvPr/>
        </p:nvSpPr>
        <p:spPr bwMode="auto">
          <a:xfrm>
            <a:off x="520700" y="3455988"/>
            <a:ext cx="6456363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003B71"/>
              </a:solidFill>
              <a:latin typeface="Alegreya"/>
            </a:endParaRPr>
          </a:p>
          <a:p>
            <a:r>
              <a:rPr lang="en-US" sz="2000">
                <a:solidFill>
                  <a:srgbClr val="003B71"/>
                </a:solidFill>
                <a:latin typeface="Alegreya"/>
              </a:rPr>
              <a:t>Karen J. DeAngelis, Ph.D. </a:t>
            </a:r>
            <a:br>
              <a:rPr lang="en-US" sz="2000">
                <a:solidFill>
                  <a:srgbClr val="003B71"/>
                </a:solidFill>
                <a:latin typeface="Alegreya"/>
              </a:rPr>
            </a:br>
            <a:r>
              <a:rPr lang="en-US" sz="2000">
                <a:solidFill>
                  <a:srgbClr val="003B71"/>
                </a:solidFill>
                <a:latin typeface="Alegreya"/>
              </a:rPr>
              <a:t>Associate Dean for Academic Programs</a:t>
            </a:r>
          </a:p>
          <a:p>
            <a:r>
              <a:rPr lang="en-US" sz="2000">
                <a:solidFill>
                  <a:srgbClr val="003B71"/>
                </a:solidFill>
                <a:latin typeface="Alegreya"/>
              </a:rPr>
              <a:t>Associate Professor and Chair, Educational Leadership</a:t>
            </a:r>
          </a:p>
          <a:p>
            <a:r>
              <a:rPr lang="en-US" sz="2000">
                <a:solidFill>
                  <a:srgbClr val="003B71"/>
                </a:solidFill>
                <a:latin typeface="Alegreya"/>
              </a:rPr>
              <a:t>kdeangelis@warner.rochester.edu</a:t>
            </a:r>
          </a:p>
          <a:p>
            <a:endParaRPr lang="en-US" sz="2000">
              <a:solidFill>
                <a:srgbClr val="003B71"/>
              </a:solidFill>
              <a:latin typeface="Alegreya"/>
            </a:endParaRPr>
          </a:p>
          <a:p>
            <a:r>
              <a:rPr lang="en-US" sz="2000">
                <a:solidFill>
                  <a:srgbClr val="003B71"/>
                </a:solidFill>
                <a:latin typeface="Alegreya"/>
              </a:rPr>
              <a:t>Brian O. Brent, Ph.D.</a:t>
            </a:r>
          </a:p>
          <a:p>
            <a:r>
              <a:rPr lang="en-US" sz="2000">
                <a:solidFill>
                  <a:srgbClr val="003B71"/>
                </a:solidFill>
                <a:latin typeface="Alegreya"/>
              </a:rPr>
              <a:t>Senior Associate Dean for Graduate Studies</a:t>
            </a:r>
          </a:p>
          <a:p>
            <a:r>
              <a:rPr lang="en-US" sz="2000">
                <a:solidFill>
                  <a:srgbClr val="003B71"/>
                </a:solidFill>
                <a:latin typeface="Alegreya"/>
              </a:rPr>
              <a:t>Earl B. Taylor Professor, Educational Leadership</a:t>
            </a:r>
          </a:p>
          <a:p>
            <a:r>
              <a:rPr lang="en-US" sz="2000">
                <a:solidFill>
                  <a:srgbClr val="003B71"/>
                </a:solidFill>
                <a:latin typeface="Alegreya"/>
              </a:rPr>
              <a:t>bbrent@warner.rochester.edu</a:t>
            </a:r>
          </a:p>
          <a:p>
            <a:endParaRPr lang="en-US">
              <a:solidFill>
                <a:srgbClr val="003B71"/>
              </a:solidFill>
              <a:latin typeface="Alegreya"/>
            </a:endParaRPr>
          </a:p>
        </p:txBody>
      </p:sp>
      <p:pic>
        <p:nvPicPr>
          <p:cNvPr id="19459" name="Picture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23138" y="2552700"/>
            <a:ext cx="4572000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B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/>
          </p:cNvSpPr>
          <p:nvPr/>
        </p:nvSpPr>
        <p:spPr bwMode="auto">
          <a:xfrm>
            <a:off x="4438650" y="501650"/>
            <a:ext cx="3373438" cy="89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sz="4000" b="1">
                <a:solidFill>
                  <a:schemeClr val="bg1"/>
                </a:solidFill>
                <a:latin typeface="Alegreya"/>
                <a:ea typeface="Segoe UI Semilight"/>
                <a:cs typeface="Segoe UI Semilight"/>
              </a:rPr>
              <a:t>Findings: SSOCS data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Content Placeholder 2"/>
          <p:cNvSpPr>
            <a:spLocks noGrp="1"/>
          </p:cNvSpPr>
          <p:nvPr>
            <p:ph idx="4294967295"/>
          </p:nvPr>
        </p:nvSpPr>
        <p:spPr>
          <a:xfrm>
            <a:off x="614363" y="127000"/>
            <a:ext cx="10758487" cy="4351338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n-US" sz="3600" b="1" dirty="0" smtClean="0">
                <a:solidFill>
                  <a:schemeClr val="hlink"/>
                </a:solidFill>
                <a:latin typeface="Alegreya"/>
              </a:rPr>
              <a:t>What Schools Buy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2667075" y="6541143"/>
            <a:ext cx="7336239" cy="25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dirty="0">
                <a:latin typeface="+mn-lt"/>
              </a:rPr>
              <a:t>Source: </a:t>
            </a:r>
            <a:r>
              <a:rPr lang="en-US" sz="1400" dirty="0" smtClean="0">
                <a:latin typeface="+mn-lt"/>
              </a:rPr>
              <a:t>NCES’ SSCOS data, 2007-08</a:t>
            </a:r>
          </a:p>
          <a:p>
            <a:r>
              <a:rPr lang="en-US" sz="1400" dirty="0" smtClean="0">
                <a:latin typeface="+mn-lt"/>
              </a:rPr>
              <a:t>.</a:t>
            </a:r>
            <a:endParaRPr lang="en-US" sz="1400" dirty="0"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1913" y="691541"/>
            <a:ext cx="7471401" cy="584960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Content Placeholder 2"/>
          <p:cNvSpPr>
            <a:spLocks noGrp="1"/>
          </p:cNvSpPr>
          <p:nvPr>
            <p:ph idx="4294967295"/>
          </p:nvPr>
        </p:nvSpPr>
        <p:spPr>
          <a:xfrm>
            <a:off x="327924" y="914750"/>
            <a:ext cx="2756799" cy="4351338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n-US" sz="3300" b="1" dirty="0" smtClean="0">
                <a:solidFill>
                  <a:schemeClr val="hlink"/>
                </a:solidFill>
                <a:latin typeface="Alegreya"/>
              </a:rPr>
              <a:t>Significantly More Urban Schools Use Security Personnel and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300" b="1" dirty="0" smtClean="0">
                <a:solidFill>
                  <a:schemeClr val="hlink"/>
                </a:solidFill>
                <a:latin typeface="Alegreya"/>
              </a:rPr>
              <a:t>Metal </a:t>
            </a:r>
            <a:r>
              <a:rPr lang="en-US" sz="3300" b="1" dirty="0" smtClean="0">
                <a:solidFill>
                  <a:schemeClr val="hlink"/>
                </a:solidFill>
                <a:latin typeface="Alegreya"/>
              </a:rPr>
              <a:t>Detectors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300" b="1" dirty="0" smtClean="0">
                <a:solidFill>
                  <a:schemeClr val="hlink"/>
                </a:solidFill>
                <a:latin typeface="Alegreya"/>
              </a:rPr>
              <a:t>(% of schools)</a:t>
            </a:r>
            <a:endParaRPr lang="en-US" sz="3300" b="1" dirty="0" smtClean="0">
              <a:solidFill>
                <a:schemeClr val="hlink"/>
              </a:solidFill>
              <a:latin typeface="Alegreya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2756" y="93543"/>
            <a:ext cx="3574473" cy="347960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61872" y="38602"/>
            <a:ext cx="3553297" cy="353454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92096" y="3602515"/>
            <a:ext cx="3335133" cy="327417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88888" y="3674176"/>
            <a:ext cx="3426281" cy="3183824"/>
          </a:xfrm>
          <a:prstGeom prst="rect">
            <a:avLst/>
          </a:prstGeom>
        </p:spPr>
      </p:pic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606920" y="6161813"/>
            <a:ext cx="7336239" cy="25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dirty="0">
                <a:latin typeface="+mn-lt"/>
              </a:rPr>
              <a:t>Source: </a:t>
            </a:r>
            <a:r>
              <a:rPr lang="en-US" sz="1400" dirty="0" smtClean="0">
                <a:latin typeface="+mn-lt"/>
              </a:rPr>
              <a:t>NCES’ SSCOS data, 2007-08</a:t>
            </a:r>
          </a:p>
          <a:p>
            <a:r>
              <a:rPr lang="en-US" sz="1400" dirty="0" smtClean="0">
                <a:latin typeface="+mn-lt"/>
              </a:rPr>
              <a:t>.</a:t>
            </a:r>
            <a:endParaRPr lang="en-US" sz="1400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14" name="Rectangle 2"/>
          <p:cNvSpPr>
            <a:spLocks noChangeArrowheads="1"/>
          </p:cNvSpPr>
          <p:nvPr/>
        </p:nvSpPr>
        <p:spPr bwMode="auto">
          <a:xfrm>
            <a:off x="5356225" y="3027363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89147" y="310672"/>
            <a:ext cx="10891838" cy="631825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Alegreya" panose="02000503050000020004" pitchFamily="50" charset="0"/>
              </a:rPr>
              <a:t>Mean Number of Students Per </a:t>
            </a:r>
            <a:b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Alegreya" panose="02000503050000020004" pitchFamily="50" charset="0"/>
              </a:rPr>
            </a:b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Alegreya" panose="02000503050000020004" pitchFamily="50" charset="0"/>
              </a:rPr>
              <a:t>Full- and Part-Time Security Person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2466452" y="6352400"/>
            <a:ext cx="8517365" cy="33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dirty="0">
                <a:latin typeface="+mn-lt"/>
              </a:rPr>
              <a:t>Source: </a:t>
            </a:r>
            <a:r>
              <a:rPr lang="en-US" sz="1400" dirty="0" smtClean="0">
                <a:latin typeface="+mn-lt"/>
              </a:rPr>
              <a:t>NCES’ SSCOS data, 2007-08; Urban schools significantly different from all other locale types at p≤.05.</a:t>
            </a:r>
          </a:p>
          <a:p>
            <a:endParaRPr lang="en-US" sz="1400" dirty="0"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1199" y="1248786"/>
            <a:ext cx="8517365" cy="51036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8941" y="519496"/>
            <a:ext cx="5631207" cy="31856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9633" y="541940"/>
            <a:ext cx="5729286" cy="31856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7082" y="3546905"/>
            <a:ext cx="5149508" cy="3089705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86102" y="690907"/>
            <a:ext cx="2931672" cy="5456505"/>
          </a:xfrm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4300" b="1" dirty="0" smtClean="0">
                <a:solidFill>
                  <a:srgbClr val="003B71"/>
                </a:solidFill>
                <a:latin typeface="Alegreya" panose="02000503050000020004" pitchFamily="50" charset="0"/>
              </a:rPr>
              <a:t>Extent to Which Inadequate Funds Limit Efforts to Secure U.S. Schools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4300" b="1" dirty="0" smtClean="0">
                <a:solidFill>
                  <a:srgbClr val="003B71"/>
                </a:solidFill>
                <a:latin typeface="Alegreya" panose="02000503050000020004" pitchFamily="50" charset="0"/>
              </a:rPr>
              <a:t>(% of schools)</a:t>
            </a:r>
            <a:endParaRPr lang="en-US" sz="3500" dirty="0">
              <a:solidFill>
                <a:srgbClr val="003B71"/>
              </a:solidFill>
              <a:latin typeface="Alegreya" panose="02000503050000020004" pitchFamily="50" charset="0"/>
            </a:endParaRPr>
          </a:p>
        </p:txBody>
      </p:sp>
      <p:sp>
        <p:nvSpPr>
          <p:cNvPr id="183299" name="Rectangle 2"/>
          <p:cNvSpPr>
            <a:spLocks noChangeArrowheads="1"/>
          </p:cNvSpPr>
          <p:nvPr/>
        </p:nvSpPr>
        <p:spPr bwMode="auto">
          <a:xfrm>
            <a:off x="5356225" y="3027363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35915" y="3546905"/>
            <a:ext cx="5375218" cy="32251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Number Placeholder 20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BB7CC2-309B-40A4-9FB2-EB5923D801E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36968" y="7938"/>
            <a:ext cx="1752253" cy="6850062"/>
          </a:xfrm>
        </p:spPr>
        <p:txBody>
          <a:bodyPr vert="vert270" rtlCol="0">
            <a:normAutofit/>
          </a:bodyPr>
          <a:lstStyle/>
          <a:p>
            <a:pPr fontAlgn="auto">
              <a:buFont typeface="Arial" panose="020B0604020202020204" pitchFamily="34" charset="0"/>
              <a:buNone/>
              <a:defRPr/>
            </a:pPr>
            <a:r>
              <a:rPr sz="4500" b="1" dirty="0" smtClean="0">
                <a:solidFill>
                  <a:srgbClr val="003B71"/>
                </a:solidFill>
                <a:latin typeface="Alegreya" panose="02000503050000020004" pitchFamily="50" charset="0"/>
              </a:rPr>
              <a:t>Conclusions and Limitations</a:t>
            </a:r>
            <a:endParaRPr sz="4500" dirty="0">
              <a:solidFill>
                <a:srgbClr val="003B71"/>
              </a:solidFill>
              <a:latin typeface="Alegreya" panose="02000503050000020004" pitchFamily="50" charset="0"/>
            </a:endParaRPr>
          </a:p>
        </p:txBody>
      </p:sp>
      <p:sp>
        <p:nvSpPr>
          <p:cNvPr id="244739" name="TextBox 12"/>
          <p:cNvSpPr txBox="1">
            <a:spLocks noChangeArrowheads="1"/>
          </p:cNvSpPr>
          <p:nvPr/>
        </p:nvSpPr>
        <p:spPr bwMode="auto">
          <a:xfrm>
            <a:off x="2139950" y="288925"/>
            <a:ext cx="9528175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Spending on school security varies widely across districts within and across locale types. </a:t>
            </a:r>
          </a:p>
          <a:p>
            <a:pPr marL="285750" indent="-285750">
              <a:buFont typeface="Arial" charset="0"/>
              <a:buChar char="•"/>
            </a:pPr>
            <a:endParaRPr lang="en-US" sz="2400" dirty="0">
              <a:solidFill>
                <a:srgbClr val="003B71"/>
              </a:solidFill>
              <a:latin typeface="Alegreya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On average, urban districts allocate a disproportionately higher share of their educational resources to securing their schools.</a:t>
            </a:r>
            <a:endParaRPr lang="en-US" sz="2400" dirty="0">
              <a:solidFill>
                <a:srgbClr val="003B71"/>
              </a:solidFill>
              <a:latin typeface="Alegreya"/>
            </a:endParaRPr>
          </a:p>
          <a:p>
            <a:pPr marL="285750" indent="-285750">
              <a:buFont typeface="Arial" charset="0"/>
              <a:buChar char="•"/>
            </a:pPr>
            <a:endParaRPr lang="en-US" sz="2400" dirty="0" smtClean="0">
              <a:solidFill>
                <a:srgbClr val="003B71"/>
              </a:solidFill>
              <a:latin typeface="Alegreya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Our estimates provide a lower bound on districts’ expenditures to secure schools on account of our inability to: </a:t>
            </a:r>
          </a:p>
          <a:p>
            <a:pPr lvl="1"/>
            <a:r>
              <a:rPr lang="en-US" sz="2400" dirty="0">
                <a:solidFill>
                  <a:srgbClr val="003B71"/>
                </a:solidFill>
                <a:latin typeface="Alegreya"/>
              </a:rPr>
              <a:t>	</a:t>
            </a:r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(</a:t>
            </a:r>
            <a:r>
              <a:rPr lang="en-US" sz="2400" dirty="0" err="1" smtClean="0">
                <a:solidFill>
                  <a:srgbClr val="003B71"/>
                </a:solidFill>
                <a:latin typeface="Alegreya"/>
              </a:rPr>
              <a:t>i</a:t>
            </a:r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) assess their spending on prevention activities and</a:t>
            </a:r>
          </a:p>
          <a:p>
            <a:pPr lvl="1"/>
            <a:r>
              <a:rPr lang="en-US" sz="2400" dirty="0">
                <a:solidFill>
                  <a:srgbClr val="003B71"/>
                </a:solidFill>
                <a:latin typeface="Alegreya"/>
              </a:rPr>
              <a:t>	</a:t>
            </a:r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(ii) determine the extent to which spending in other function codes, such as leadership or general administration, includes costs associated with keeping students safe.</a:t>
            </a:r>
          </a:p>
          <a:p>
            <a:pPr marL="285750" indent="-285750">
              <a:buFont typeface="Arial" charset="0"/>
              <a:buChar char="•"/>
            </a:pPr>
            <a:endParaRPr lang="en-US" sz="2400" dirty="0">
              <a:solidFill>
                <a:srgbClr val="003B71"/>
              </a:solidFill>
              <a:latin typeface="Alegreya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At the time of this study, Texas was the only state that required its districts to report security spending in a separate function code. To more fully understand the cost of school security, we need other states to do the same.</a:t>
            </a:r>
            <a:endParaRPr lang="en-US" sz="2400" dirty="0">
              <a:solidFill>
                <a:srgbClr val="003B71"/>
              </a:solidFill>
              <a:latin typeface="Alegrey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Number Placeholder 20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BB7CC2-309B-40A4-9FB2-EB5923D801E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36968" y="7938"/>
            <a:ext cx="1752253" cy="6850062"/>
          </a:xfrm>
        </p:spPr>
        <p:txBody>
          <a:bodyPr vert="vert270" rtlCol="0">
            <a:normAutofit/>
          </a:bodyPr>
          <a:lstStyle/>
          <a:p>
            <a:pPr fontAlgn="auto">
              <a:buFont typeface="Arial" panose="020B0604020202020204" pitchFamily="34" charset="0"/>
              <a:buNone/>
              <a:defRPr/>
            </a:pPr>
            <a:r>
              <a:rPr sz="4500" b="1" dirty="0" smtClean="0">
                <a:solidFill>
                  <a:srgbClr val="003B71"/>
                </a:solidFill>
                <a:latin typeface="Alegreya" panose="02000503050000020004" pitchFamily="50" charset="0"/>
              </a:rPr>
              <a:t>References</a:t>
            </a:r>
            <a:endParaRPr sz="4500" dirty="0">
              <a:solidFill>
                <a:srgbClr val="003B71"/>
              </a:solidFill>
              <a:latin typeface="Alegreya" panose="02000503050000020004" pitchFamily="50" charset="0"/>
            </a:endParaRPr>
          </a:p>
        </p:txBody>
      </p:sp>
      <p:sp>
        <p:nvSpPr>
          <p:cNvPr id="244739" name="TextBox 12"/>
          <p:cNvSpPr txBox="1">
            <a:spLocks noChangeArrowheads="1"/>
          </p:cNvSpPr>
          <p:nvPr/>
        </p:nvSpPr>
        <p:spPr bwMode="auto">
          <a:xfrm>
            <a:off x="2064585" y="1071123"/>
            <a:ext cx="952817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Astor, R.A., Guerra, N., &amp; </a:t>
            </a:r>
            <a:r>
              <a:rPr lang="en-US" sz="2400" dirty="0" err="1" smtClean="0">
                <a:solidFill>
                  <a:srgbClr val="003B71"/>
                </a:solidFill>
                <a:latin typeface="Alegreya"/>
              </a:rPr>
              <a:t>VanAcker</a:t>
            </a:r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, R. (2010). How can we improve school safety research? </a:t>
            </a:r>
            <a:r>
              <a:rPr lang="en-US" sz="2400" i="1" dirty="0" smtClean="0">
                <a:solidFill>
                  <a:srgbClr val="003B71"/>
                </a:solidFill>
                <a:latin typeface="Alegreya"/>
              </a:rPr>
              <a:t>Educational Researcher, 39</a:t>
            </a:r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(1), 69-78.</a:t>
            </a:r>
          </a:p>
          <a:p>
            <a:endParaRPr lang="en-US" sz="2400" dirty="0">
              <a:solidFill>
                <a:srgbClr val="003B71"/>
              </a:solidFill>
              <a:latin typeface="Alegreya"/>
            </a:endParaRPr>
          </a:p>
          <a:p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DeAngelis, K.J., &amp; Brent, B.O. (2012). Books or guards? Charter school security costs. </a:t>
            </a:r>
            <a:r>
              <a:rPr lang="en-US" sz="2400" i="1" dirty="0" smtClean="0">
                <a:solidFill>
                  <a:srgbClr val="003B71"/>
                </a:solidFill>
                <a:latin typeface="Alegreya"/>
              </a:rPr>
              <a:t>Journal of School Choice, 6</a:t>
            </a:r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, 365-410.</a:t>
            </a:r>
          </a:p>
          <a:p>
            <a:endParaRPr lang="en-US" sz="2400" dirty="0">
              <a:solidFill>
                <a:srgbClr val="003B71"/>
              </a:solidFill>
              <a:latin typeface="Alegreya"/>
            </a:endParaRPr>
          </a:p>
          <a:p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DeAngelis, K.J., Brent, B. O., &amp; </a:t>
            </a:r>
            <a:r>
              <a:rPr lang="en-US" sz="2400" dirty="0" err="1" smtClean="0">
                <a:solidFill>
                  <a:srgbClr val="003B71"/>
                </a:solidFill>
                <a:latin typeface="Alegreya"/>
              </a:rPr>
              <a:t>Ianni</a:t>
            </a:r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, D. (2011). The hidden cost of school security. </a:t>
            </a:r>
            <a:r>
              <a:rPr lang="en-US" sz="2400" i="1" dirty="0" smtClean="0">
                <a:solidFill>
                  <a:srgbClr val="003B71"/>
                </a:solidFill>
                <a:latin typeface="Alegreya"/>
              </a:rPr>
              <a:t>Journal of Education Finance, 36</a:t>
            </a:r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(3), 312-337.</a:t>
            </a:r>
          </a:p>
          <a:p>
            <a:endParaRPr lang="en-US" sz="2400" dirty="0">
              <a:solidFill>
                <a:srgbClr val="003B71"/>
              </a:solidFill>
              <a:latin typeface="Alegreya"/>
            </a:endParaRPr>
          </a:p>
          <a:p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Thomas, R. M. (2006). </a:t>
            </a:r>
            <a:r>
              <a:rPr lang="en-US" sz="2400" i="1" dirty="0" smtClean="0">
                <a:solidFill>
                  <a:srgbClr val="003B71"/>
                </a:solidFill>
                <a:latin typeface="Alegreya"/>
              </a:rPr>
              <a:t>Violence and America’s schools: Understanding, prevention and responses</a:t>
            </a:r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. Westport, CT: </a:t>
            </a:r>
            <a:r>
              <a:rPr lang="en-US" sz="2400" dirty="0" err="1" smtClean="0">
                <a:solidFill>
                  <a:srgbClr val="003B71"/>
                </a:solidFill>
                <a:latin typeface="Alegreya"/>
              </a:rPr>
              <a:t>Praeger</a:t>
            </a:r>
            <a:r>
              <a:rPr lang="en-US" sz="2400" dirty="0" smtClean="0">
                <a:solidFill>
                  <a:srgbClr val="003B71"/>
                </a:solidFill>
                <a:latin typeface="Alegreya"/>
              </a:rPr>
              <a:t> Publishers.</a:t>
            </a:r>
            <a:endParaRPr lang="en-US" sz="2400" dirty="0">
              <a:solidFill>
                <a:srgbClr val="003B71"/>
              </a:solidFill>
              <a:latin typeface="Alegreya"/>
            </a:endParaRPr>
          </a:p>
        </p:txBody>
      </p:sp>
    </p:spTree>
    <p:extLst>
      <p:ext uri="{BB962C8B-B14F-4D97-AF65-F5344CB8AC3E}">
        <p14:creationId xmlns:p14="http://schemas.microsoft.com/office/powerpoint/2010/main" val="28190305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B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64"/>
          <p:cNvSpPr>
            <a:spLocks noChangeAspect="1"/>
          </p:cNvSpPr>
          <p:nvPr/>
        </p:nvSpPr>
        <p:spPr>
          <a:xfrm>
            <a:off x="698500" y="-585788"/>
            <a:ext cx="3074988" cy="3074988"/>
          </a:xfrm>
          <a:custGeom>
            <a:avLst/>
            <a:gdLst>
              <a:gd name="connsiteX0" fmla="*/ 244064 w 488128"/>
              <a:gd name="connsiteY0" fmla="*/ 0 h 488128"/>
              <a:gd name="connsiteX1" fmla="*/ 488128 w 488128"/>
              <a:gd name="connsiteY1" fmla="*/ 244064 h 488128"/>
              <a:gd name="connsiteX2" fmla="*/ 244064 w 488128"/>
              <a:gd name="connsiteY2" fmla="*/ 488128 h 488128"/>
              <a:gd name="connsiteX3" fmla="*/ 0 w 488128"/>
              <a:gd name="connsiteY3" fmla="*/ 244064 h 488128"/>
              <a:gd name="connsiteX4" fmla="*/ 244064 w 488128"/>
              <a:gd name="connsiteY4" fmla="*/ 0 h 488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8128" h="488128">
                <a:moveTo>
                  <a:pt x="244064" y="0"/>
                </a:moveTo>
                <a:cubicBezTo>
                  <a:pt x="378857" y="0"/>
                  <a:pt x="488128" y="109271"/>
                  <a:pt x="488128" y="244064"/>
                </a:cubicBezTo>
                <a:cubicBezTo>
                  <a:pt x="488128" y="378857"/>
                  <a:pt x="378857" y="488128"/>
                  <a:pt x="244064" y="488128"/>
                </a:cubicBezTo>
                <a:cubicBezTo>
                  <a:pt x="109271" y="488128"/>
                  <a:pt x="0" y="378857"/>
                  <a:pt x="0" y="244064"/>
                </a:cubicBezTo>
                <a:cubicBezTo>
                  <a:pt x="0" y="109271"/>
                  <a:pt x="109271" y="0"/>
                  <a:pt x="244064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AU" kern="0" dirty="0">
              <a:solidFill>
                <a:sysClr val="windowText" lastClr="000000"/>
              </a:solidFill>
            </a:endParaRPr>
          </a:p>
        </p:txBody>
      </p:sp>
      <p:sp>
        <p:nvSpPr>
          <p:cNvPr id="21507" name="TextBox 8"/>
          <p:cNvSpPr txBox="1">
            <a:spLocks noChangeArrowheads="1"/>
          </p:cNvSpPr>
          <p:nvPr/>
        </p:nvSpPr>
        <p:spPr bwMode="auto">
          <a:xfrm>
            <a:off x="4716463" y="373063"/>
            <a:ext cx="5302250" cy="280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3200">
                <a:solidFill>
                  <a:schemeClr val="bg2"/>
                </a:solidFill>
                <a:latin typeface="Alegreya"/>
              </a:rPr>
              <a:t>To shed light on the costs borne by districts related to security practices and how these costs vary across districts</a:t>
            </a:r>
          </a:p>
          <a:p>
            <a:pPr marL="342900" indent="-342900"/>
            <a:endParaRPr lang="en-US">
              <a:latin typeface="Calibri" pitchFamily="34" charset="0"/>
            </a:endParaRPr>
          </a:p>
        </p:txBody>
      </p:sp>
      <p:sp>
        <p:nvSpPr>
          <p:cNvPr id="21508" name="TextBox 10"/>
          <p:cNvSpPr txBox="1">
            <a:spLocks noChangeArrowheads="1"/>
          </p:cNvSpPr>
          <p:nvPr/>
        </p:nvSpPr>
        <p:spPr bwMode="auto">
          <a:xfrm>
            <a:off x="4746625" y="3535363"/>
            <a:ext cx="5129213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3200">
                <a:solidFill>
                  <a:schemeClr val="bg2"/>
                </a:solidFill>
                <a:latin typeface="Alegreya"/>
              </a:rPr>
              <a:t>To understand what security practices are used and how they differ across settings</a:t>
            </a:r>
          </a:p>
        </p:txBody>
      </p:sp>
      <p:sp>
        <p:nvSpPr>
          <p:cNvPr id="21510" name="TextBox 10"/>
          <p:cNvSpPr txBox="1">
            <a:spLocks noChangeArrowheads="1"/>
          </p:cNvSpPr>
          <p:nvPr/>
        </p:nvSpPr>
        <p:spPr bwMode="auto">
          <a:xfrm>
            <a:off x="569913" y="388938"/>
            <a:ext cx="297973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r>
              <a:rPr lang="en-US" sz="3200">
                <a:solidFill>
                  <a:schemeClr val="bg2"/>
                </a:solidFill>
                <a:latin typeface="Alegreya"/>
              </a:rPr>
              <a:t>   </a:t>
            </a:r>
            <a:r>
              <a:rPr lang="en-US" sz="3200" b="1">
                <a:solidFill>
                  <a:schemeClr val="bg2"/>
                </a:solidFill>
                <a:latin typeface="Alegreya"/>
              </a:rPr>
              <a:t>Purpose of the Study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B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2692400" y="82550"/>
            <a:ext cx="9337675" cy="6157913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bg2"/>
                </a:solidFill>
                <a:latin typeface="Alegreya"/>
              </a:rPr>
              <a:t>This study focused on measures that seek to address school violence, as defined by Thomas (2006) – that is, actions that disrupt the school… cause harm… or destroy property.</a:t>
            </a:r>
          </a:p>
          <a:p>
            <a:pPr eaLnBrk="1" hangingPunct="1">
              <a:buFont typeface="Arial" charset="0"/>
              <a:buNone/>
            </a:pPr>
            <a:endParaRPr lang="en-US" smtClean="0">
              <a:solidFill>
                <a:schemeClr val="bg2"/>
              </a:solidFill>
              <a:latin typeface="Alegreya"/>
            </a:endParaRPr>
          </a:p>
          <a:p>
            <a:pPr eaLnBrk="1" hangingPunct="1"/>
            <a:r>
              <a:rPr lang="en-US" smtClean="0">
                <a:solidFill>
                  <a:schemeClr val="bg2"/>
                </a:solidFill>
                <a:latin typeface="Alegreya"/>
              </a:rPr>
              <a:t>These measures generally are categorized as either:</a:t>
            </a:r>
          </a:p>
          <a:p>
            <a:pPr lvl="1" eaLnBrk="1" hangingPunct="1"/>
            <a:r>
              <a:rPr lang="en-US" i="1" smtClean="0">
                <a:solidFill>
                  <a:srgbClr val="FFFF00"/>
                </a:solidFill>
                <a:latin typeface="Alegreya"/>
              </a:rPr>
              <a:t>Prevention activities </a:t>
            </a:r>
            <a:r>
              <a:rPr lang="en-US" smtClean="0">
                <a:solidFill>
                  <a:schemeClr val="bg2"/>
                </a:solidFill>
                <a:latin typeface="Alegreya"/>
              </a:rPr>
              <a:t>– programs/strategies that seek to decrease the probability that students will engage in violent acts</a:t>
            </a:r>
          </a:p>
          <a:p>
            <a:pPr lvl="1" eaLnBrk="1" hangingPunct="1"/>
            <a:r>
              <a:rPr lang="en-US" i="1" smtClean="0">
                <a:solidFill>
                  <a:srgbClr val="FFFF00"/>
                </a:solidFill>
                <a:latin typeface="Alegreya"/>
              </a:rPr>
              <a:t>Security</a:t>
            </a:r>
            <a:r>
              <a:rPr lang="en-US" smtClean="0">
                <a:solidFill>
                  <a:schemeClr val="bg2"/>
                </a:solidFill>
                <a:latin typeface="Alegreya"/>
              </a:rPr>
              <a:t> </a:t>
            </a:r>
            <a:r>
              <a:rPr lang="en-US" i="1" smtClean="0">
                <a:solidFill>
                  <a:srgbClr val="FFFF00"/>
                </a:solidFill>
                <a:latin typeface="Alegreya"/>
              </a:rPr>
              <a:t>measures </a:t>
            </a:r>
            <a:r>
              <a:rPr lang="en-US" smtClean="0">
                <a:solidFill>
                  <a:schemeClr val="bg2"/>
                </a:solidFill>
                <a:latin typeface="Alegreya"/>
              </a:rPr>
              <a:t>– also referred to by Astor, Guerra, &amp; VanAcker (2010) as “target hardening” – practices that make a school a less desirable target.</a:t>
            </a:r>
          </a:p>
          <a:p>
            <a:pPr lvl="1" eaLnBrk="1" hangingPunct="1"/>
            <a:endParaRPr lang="en-US" smtClean="0">
              <a:solidFill>
                <a:schemeClr val="bg2"/>
              </a:solidFill>
              <a:latin typeface="Alegreya"/>
            </a:endParaRPr>
          </a:p>
          <a:p>
            <a:pPr eaLnBrk="1" hangingPunct="1"/>
            <a:r>
              <a:rPr lang="en-US" smtClean="0">
                <a:solidFill>
                  <a:schemeClr val="bg2"/>
                </a:solidFill>
                <a:latin typeface="Alegreya"/>
              </a:rPr>
              <a:t>We focused on the second category – security measures – on account of our inability to disaggregate prevention activities in our datasets.</a:t>
            </a:r>
          </a:p>
          <a:p>
            <a:pPr lvl="1" eaLnBrk="1" hangingPunct="1"/>
            <a:endParaRPr lang="en-US" sz="2800" smtClean="0">
              <a:solidFill>
                <a:schemeClr val="bg2"/>
              </a:solidFill>
              <a:latin typeface="Alegreya"/>
            </a:endParaRPr>
          </a:p>
        </p:txBody>
      </p:sp>
      <p:sp>
        <p:nvSpPr>
          <p:cNvPr id="5" name="Freeform: Shape 64"/>
          <p:cNvSpPr>
            <a:spLocks noChangeAspect="1"/>
          </p:cNvSpPr>
          <p:nvPr/>
        </p:nvSpPr>
        <p:spPr>
          <a:xfrm>
            <a:off x="-412750" y="2060575"/>
            <a:ext cx="3074988" cy="3073400"/>
          </a:xfrm>
          <a:custGeom>
            <a:avLst/>
            <a:gdLst>
              <a:gd name="connsiteX0" fmla="*/ 244064 w 488128"/>
              <a:gd name="connsiteY0" fmla="*/ 0 h 488128"/>
              <a:gd name="connsiteX1" fmla="*/ 488128 w 488128"/>
              <a:gd name="connsiteY1" fmla="*/ 244064 h 488128"/>
              <a:gd name="connsiteX2" fmla="*/ 244064 w 488128"/>
              <a:gd name="connsiteY2" fmla="*/ 488128 h 488128"/>
              <a:gd name="connsiteX3" fmla="*/ 0 w 488128"/>
              <a:gd name="connsiteY3" fmla="*/ 244064 h 488128"/>
              <a:gd name="connsiteX4" fmla="*/ 244064 w 488128"/>
              <a:gd name="connsiteY4" fmla="*/ 0 h 488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8128" h="488128">
                <a:moveTo>
                  <a:pt x="244064" y="0"/>
                </a:moveTo>
                <a:cubicBezTo>
                  <a:pt x="378857" y="0"/>
                  <a:pt x="488128" y="109271"/>
                  <a:pt x="488128" y="244064"/>
                </a:cubicBezTo>
                <a:cubicBezTo>
                  <a:pt x="488128" y="378857"/>
                  <a:pt x="378857" y="488128"/>
                  <a:pt x="244064" y="488128"/>
                </a:cubicBezTo>
                <a:cubicBezTo>
                  <a:pt x="109271" y="488128"/>
                  <a:pt x="0" y="378857"/>
                  <a:pt x="0" y="244064"/>
                </a:cubicBezTo>
                <a:cubicBezTo>
                  <a:pt x="0" y="109271"/>
                  <a:pt x="109271" y="0"/>
                  <a:pt x="244064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30000"/>
              </a:lnSpc>
              <a:defRPr/>
            </a:pPr>
            <a:r>
              <a:rPr lang="en-US" sz="3200" b="1">
                <a:solidFill>
                  <a:srgbClr val="E7E6E6"/>
                </a:solidFill>
                <a:latin typeface="Alegreya"/>
                <a:cs typeface="Arial" charset="0"/>
              </a:rPr>
              <a:t>Definition</a:t>
            </a:r>
            <a:endParaRPr lang="en-AU" sz="320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B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10"/>
          <p:cNvSpPr>
            <a:spLocks noGrp="1"/>
          </p:cNvSpPr>
          <p:nvPr>
            <p:ph idx="14"/>
          </p:nvPr>
        </p:nvSpPr>
        <p:spPr>
          <a:xfrm>
            <a:off x="6651625" y="1579563"/>
            <a:ext cx="4498975" cy="202406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sz="2800" smtClean="0">
                <a:solidFill>
                  <a:schemeClr val="bg2"/>
                </a:solidFill>
                <a:latin typeface="Alegreya"/>
                <a:ea typeface="Segoe UI Semilight"/>
                <a:cs typeface="Segoe UI Semilight"/>
              </a:rPr>
              <a:t>NCES’ 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sz="2800" smtClean="0">
                <a:solidFill>
                  <a:schemeClr val="bg2"/>
                </a:solidFill>
                <a:latin typeface="Alegreya"/>
                <a:ea typeface="Segoe UI Semilight"/>
                <a:cs typeface="Segoe UI Semilight"/>
              </a:rPr>
              <a:t>School Survey on Crime 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sz="2800" smtClean="0">
                <a:solidFill>
                  <a:schemeClr val="bg2"/>
                </a:solidFill>
                <a:latin typeface="Alegreya"/>
                <a:ea typeface="Segoe UI Semilight"/>
                <a:cs typeface="Segoe UI Semilight"/>
              </a:rPr>
              <a:t>and Safety (SSOCS)</a:t>
            </a:r>
          </a:p>
        </p:txBody>
      </p:sp>
      <p:sp>
        <p:nvSpPr>
          <p:cNvPr id="25603" name="Content Placeholder 9"/>
          <p:cNvSpPr>
            <a:spLocks noGrp="1"/>
          </p:cNvSpPr>
          <p:nvPr>
            <p:ph idx="1"/>
          </p:nvPr>
        </p:nvSpPr>
        <p:spPr>
          <a:xfrm>
            <a:off x="1060450" y="1595438"/>
            <a:ext cx="5064125" cy="2932112"/>
          </a:xfrm>
        </p:spPr>
        <p:txBody>
          <a:bodyPr/>
          <a:lstStyle/>
          <a:p>
            <a:pPr marL="0" indent="0" eaLnBrk="1" hangingPunct="1">
              <a:spcAft>
                <a:spcPts val="2400"/>
              </a:spcAft>
              <a:buFont typeface="Arial" charset="0"/>
              <a:buNone/>
            </a:pPr>
            <a:r>
              <a:rPr lang="en-US" sz="2800" smtClean="0">
                <a:solidFill>
                  <a:schemeClr val="bg2"/>
                </a:solidFill>
                <a:latin typeface="Alegreya"/>
                <a:ea typeface="Segoe UI Semilight"/>
                <a:cs typeface="Segoe UI Semilight"/>
              </a:rPr>
              <a:t>Texas Education Agency’s Public Education Information Management System (PEIMS)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2900" y="127000"/>
            <a:ext cx="2370138" cy="8905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sz="2800" b="1" smtClean="0">
                <a:latin typeface="Alegreya"/>
                <a:ea typeface="Segoe UI Semilight"/>
                <a:cs typeface="Segoe UI Semilight"/>
              </a:rPr>
              <a:t>Data &amp; Methods</a:t>
            </a:r>
          </a:p>
        </p:txBody>
      </p:sp>
      <p:sp>
        <p:nvSpPr>
          <p:cNvPr id="9" name="Rectangle 8"/>
          <p:cNvSpPr/>
          <p:nvPr/>
        </p:nvSpPr>
        <p:spPr>
          <a:xfrm>
            <a:off x="7323138" y="2973388"/>
            <a:ext cx="3384550" cy="1746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035175" y="2955925"/>
            <a:ext cx="3382963" cy="190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5608" name="Slide Number Placeholder 41"/>
          <p:cNvSpPr>
            <a:spLocks noGrp="1"/>
          </p:cNvSpPr>
          <p:nvPr>
            <p:ph type="sldNum" sz="quarter" idx="17"/>
          </p:nvPr>
        </p:nvSpPr>
        <p:spPr bwMode="auto">
          <a:xfrm>
            <a:off x="11433175" y="6316663"/>
            <a:ext cx="498475" cy="365125"/>
          </a:xfrm>
          <a:ln>
            <a:miter lim="800000"/>
            <a:headEnd/>
            <a:tailEnd/>
          </a:ln>
        </p:spPr>
        <p:txBody>
          <a:bodyPr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4BF380-58D2-48E9-9197-02D64A327D9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>
              <a:cs typeface="Arial" charset="0"/>
            </a:endParaRPr>
          </a:p>
        </p:txBody>
      </p:sp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1136650" y="3151188"/>
            <a:ext cx="4849813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>
                <a:solidFill>
                  <a:schemeClr val="bg2"/>
                </a:solidFill>
                <a:latin typeface="Alegreya"/>
              </a:rPr>
              <a:t>District-level data of actual expenditures from 2008-09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>
                <a:solidFill>
                  <a:schemeClr val="bg2"/>
                </a:solidFill>
                <a:latin typeface="Alegreya"/>
              </a:rPr>
              <a:t>Population data – 1030 Texas public school districts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>
                <a:solidFill>
                  <a:schemeClr val="bg2"/>
                </a:solidFill>
                <a:latin typeface="Alegreya"/>
              </a:rPr>
              <a:t>Function code 52 – Security and Monitoring Services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>
                <a:solidFill>
                  <a:schemeClr val="bg2"/>
                </a:solidFill>
                <a:latin typeface="Alegreya"/>
              </a:rPr>
              <a:t>Descriptive statistics, overall and by locale type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>
                <a:solidFill>
                  <a:schemeClr val="bg2"/>
                </a:solidFill>
                <a:latin typeface="Alegreya"/>
              </a:rPr>
              <a:t>Multivariate regression</a:t>
            </a:r>
          </a:p>
          <a:p>
            <a:pPr marL="342900" indent="-342900"/>
            <a:endParaRPr lang="en-US" sz="2400">
              <a:solidFill>
                <a:schemeClr val="bg2"/>
              </a:solidFill>
              <a:latin typeface="Alegreya"/>
            </a:endParaRPr>
          </a:p>
        </p:txBody>
      </p:sp>
      <p:sp>
        <p:nvSpPr>
          <p:cNvPr id="25609" name="TextBox 11"/>
          <p:cNvSpPr txBox="1">
            <a:spLocks noChangeArrowheads="1"/>
          </p:cNvSpPr>
          <p:nvPr/>
        </p:nvSpPr>
        <p:spPr bwMode="auto">
          <a:xfrm>
            <a:off x="6543675" y="3197225"/>
            <a:ext cx="5170488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>
                <a:solidFill>
                  <a:schemeClr val="bg2"/>
                </a:solidFill>
                <a:latin typeface="Alegreya"/>
              </a:rPr>
              <a:t>School-level data from 2007-08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>
                <a:solidFill>
                  <a:schemeClr val="bg2"/>
                </a:solidFill>
                <a:latin typeface="Alegreya"/>
              </a:rPr>
              <a:t>Nationally-representative stratified sample of U.S. public schools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>
                <a:solidFill>
                  <a:schemeClr val="bg2"/>
                </a:solidFill>
                <a:latin typeface="Alegreya"/>
              </a:rPr>
              <a:t>Principals’ responses regarding their schools’ use of security measures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>
                <a:solidFill>
                  <a:schemeClr val="bg2"/>
                </a:solidFill>
                <a:latin typeface="Alegreya"/>
              </a:rPr>
              <a:t>Descriptive statistics, overall and by locale type</a:t>
            </a:r>
          </a:p>
          <a:p>
            <a:pPr marL="342900" indent="-342900"/>
            <a:endParaRPr lang="en-US" sz="2400">
              <a:solidFill>
                <a:schemeClr val="bg2"/>
              </a:solidFill>
              <a:latin typeface="Alegrey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B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/>
          </p:cNvSpPr>
          <p:nvPr/>
        </p:nvSpPr>
        <p:spPr bwMode="auto">
          <a:xfrm>
            <a:off x="4429125" y="247650"/>
            <a:ext cx="3373438" cy="89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sz="4000" b="1">
                <a:solidFill>
                  <a:schemeClr val="bg1"/>
                </a:solidFill>
                <a:latin typeface="Alegreya"/>
                <a:ea typeface="Segoe UI Semilight"/>
                <a:cs typeface="Segoe UI Semilight"/>
              </a:rPr>
              <a:t>Findings: Texas data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Content Placeholder 2"/>
          <p:cNvSpPr>
            <a:spLocks noGrp="1"/>
          </p:cNvSpPr>
          <p:nvPr>
            <p:ph idx="4294967295"/>
          </p:nvPr>
        </p:nvSpPr>
        <p:spPr>
          <a:xfrm>
            <a:off x="614363" y="127000"/>
            <a:ext cx="10758487" cy="4351338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n-US" sz="3300" b="1" smtClean="0">
                <a:solidFill>
                  <a:schemeClr val="hlink"/>
                </a:solidFill>
                <a:latin typeface="Alegreya"/>
              </a:rPr>
              <a:t>Descriptive Statistics for Texas Districts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0658" y="530513"/>
            <a:ext cx="6012324" cy="6244183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5" name="Content Placeholder 2"/>
          <p:cNvSpPr>
            <a:spLocks noGrp="1"/>
          </p:cNvSpPr>
          <p:nvPr>
            <p:ph idx="1"/>
          </p:nvPr>
        </p:nvSpPr>
        <p:spPr>
          <a:xfrm>
            <a:off x="654050" y="241300"/>
            <a:ext cx="10758488" cy="435133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3300" b="1" smtClean="0">
                <a:solidFill>
                  <a:schemeClr val="hlink"/>
                </a:solidFill>
                <a:latin typeface="Alegreya"/>
              </a:rPr>
              <a:t>Urban Districts Spend Significantly More on Security</a:t>
            </a:r>
          </a:p>
        </p:txBody>
      </p:sp>
      <p:sp>
        <p:nvSpPr>
          <p:cNvPr id="9476" name="TextBox 1"/>
          <p:cNvSpPr txBox="1">
            <a:spLocks noChangeArrowheads="1"/>
          </p:cNvSpPr>
          <p:nvPr/>
        </p:nvSpPr>
        <p:spPr bwMode="auto">
          <a:xfrm>
            <a:off x="287433" y="6338084"/>
            <a:ext cx="7336239" cy="25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dirty="0"/>
              <a:t>Source: TEA PEIMS data, </a:t>
            </a:r>
            <a:r>
              <a:rPr lang="en-US" sz="1200" dirty="0" smtClean="0"/>
              <a:t>2008-09; All differences across locale types are statistically significant at p≤.05.</a:t>
            </a:r>
            <a:endParaRPr lang="en-US" sz="1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252" y="930272"/>
            <a:ext cx="5052687" cy="524599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6493" y="954486"/>
            <a:ext cx="5006045" cy="519756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4" name="Content Placeholder 2"/>
          <p:cNvSpPr>
            <a:spLocks noGrp="1"/>
          </p:cNvSpPr>
          <p:nvPr>
            <p:ph idx="4294967295"/>
          </p:nvPr>
        </p:nvSpPr>
        <p:spPr>
          <a:xfrm>
            <a:off x="669447" y="104967"/>
            <a:ext cx="10758487" cy="4351338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n-US" sz="3300" b="1" dirty="0" smtClean="0">
                <a:solidFill>
                  <a:schemeClr val="hlink"/>
                </a:solidFill>
                <a:latin typeface="Alegreya"/>
              </a:rPr>
              <a:t>Security Spending in Perspective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1800" b="1" dirty="0" smtClean="0">
                <a:solidFill>
                  <a:schemeClr val="hlink"/>
                </a:solidFill>
                <a:latin typeface="Alegreya"/>
              </a:rPr>
              <a:t>(% of Operating Expenditures)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9979" y="957068"/>
            <a:ext cx="5681818" cy="590093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Content Placeholder 2"/>
          <p:cNvSpPr>
            <a:spLocks noGrp="1"/>
          </p:cNvSpPr>
          <p:nvPr>
            <p:ph idx="4294967295"/>
          </p:nvPr>
        </p:nvSpPr>
        <p:spPr>
          <a:xfrm>
            <a:off x="614363" y="127000"/>
            <a:ext cx="10758487" cy="4351338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n-US" sz="3300" b="1" smtClean="0">
                <a:solidFill>
                  <a:schemeClr val="hlink"/>
                </a:solidFill>
                <a:latin typeface="Alegreya"/>
              </a:rPr>
              <a:t>Factors Associated with Security Spending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1800" b="1" smtClean="0">
                <a:solidFill>
                  <a:schemeClr val="hlink"/>
                </a:solidFill>
                <a:latin typeface="Alegreya"/>
              </a:rPr>
              <a:t>(As % of Operating Expenditures)</a:t>
            </a:r>
          </a:p>
        </p:txBody>
      </p:sp>
      <p:graphicFrame>
        <p:nvGraphicFramePr>
          <p:cNvPr id="325087" name="Group 4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002963"/>
              </p:ext>
            </p:extLst>
          </p:nvPr>
        </p:nvGraphicFramePr>
        <p:xfrm>
          <a:off x="1327150" y="1187967"/>
          <a:ext cx="9278938" cy="5193590"/>
        </p:xfrm>
        <a:graphic>
          <a:graphicData uri="http://schemas.openxmlformats.org/drawingml/2006/table">
            <a:tbl>
              <a:tblPr/>
              <a:tblGrid>
                <a:gridCol w="2595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0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2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02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Model I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Model II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Model III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Constant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0.482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0.501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0.197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Locale Type</a:t>
                      </a:r>
                      <a:r>
                        <a:rPr kumimoji="0" lang="en-US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Suburban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-0.046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-0.048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0.010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Town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-0.183**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-0.182**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-0.160**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Rural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-0.338***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-0.332***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-0.236***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Enrollment (per 100 students) 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.002***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.002***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0.002***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Enrollment (per 100 students)</a:t>
                      </a:r>
                      <a:r>
                        <a:rPr kumimoji="0" lang="en-US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-9.2E-7***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-9.0E-7***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-8.6E-7***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Wealth per ADA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-4.1E-8**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-3.3E-8**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Low-income students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0.002**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Non-white students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0.003***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Adjusted R</a:t>
                      </a:r>
                      <a:r>
                        <a:rPr kumimoji="0" lang="en-US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.332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.338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.397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1025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1025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1025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25086" name="Rectangle 478"/>
          <p:cNvSpPr>
            <a:spLocks noChangeArrowheads="1"/>
          </p:cNvSpPr>
          <p:nvPr/>
        </p:nvSpPr>
        <p:spPr bwMode="auto">
          <a:xfrm>
            <a:off x="1327150" y="6488402"/>
            <a:ext cx="42513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baseline="30000" dirty="0"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en-US" sz="1200" dirty="0"/>
              <a:t> Urban is reference category. ***p ≤ .001, **p≤0.01, *p≤0.05</a:t>
            </a:r>
          </a:p>
        </p:txBody>
      </p:sp>
      <p:sp>
        <p:nvSpPr>
          <p:cNvPr id="325088" name="Oval 480"/>
          <p:cNvSpPr>
            <a:spLocks noChangeArrowheads="1"/>
          </p:cNvSpPr>
          <p:nvPr/>
        </p:nvSpPr>
        <p:spPr bwMode="auto">
          <a:xfrm>
            <a:off x="8975821" y="4709312"/>
            <a:ext cx="1071563" cy="774058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18326</TotalTime>
  <Words>718</Words>
  <Application>Microsoft Office PowerPoint</Application>
  <PresentationFormat>Widescreen</PresentationFormat>
  <Paragraphs>137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 Unicode MS</vt:lpstr>
      <vt:lpstr>Alegreya</vt:lpstr>
      <vt:lpstr>Arial</vt:lpstr>
      <vt:lpstr>Calibri</vt:lpstr>
      <vt:lpstr>Calibri Light</vt:lpstr>
      <vt:lpstr>Segoe UI</vt:lpstr>
      <vt:lpstr>Segoe UI Semibold</vt:lpstr>
      <vt:lpstr>Segoe UI Semilight</vt:lpstr>
      <vt:lpstr>Times New Roman</vt:lpstr>
      <vt:lpstr>Wingdings</vt:lpstr>
      <vt:lpstr>Office Theme</vt:lpstr>
      <vt:lpstr>The Cost of School Security</vt:lpstr>
      <vt:lpstr>PowerPoint Presentation</vt:lpstr>
      <vt:lpstr>PowerPoint Presentation</vt:lpstr>
      <vt:lpstr>Data &amp; Methods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Mean Number of Students Per  Full- and Part-Time Security Person</vt:lpstr>
      <vt:lpstr>PowerPoint Presentation</vt:lpstr>
      <vt:lpstr>PowerPoint Presentation</vt:lpstr>
      <vt:lpstr>PowerPoint Presentation</vt:lpstr>
    </vt:vector>
  </TitlesOfParts>
  <Company>University of Rochester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BaileyShea, Chelsea</dc:creator>
  <cp:lastModifiedBy>DeAngelis, Karen</cp:lastModifiedBy>
  <cp:revision>589</cp:revision>
  <cp:lastPrinted>2018-06-04T12:57:17Z</cp:lastPrinted>
  <dcterms:created xsi:type="dcterms:W3CDTF">2018-05-22T19:20:39Z</dcterms:created>
  <dcterms:modified xsi:type="dcterms:W3CDTF">2018-10-08T16:07:13Z</dcterms:modified>
</cp:coreProperties>
</file>